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0"/>
  </p:notesMasterIdLst>
  <p:sldIdLst>
    <p:sldId id="256" r:id="rId2"/>
    <p:sldId id="259" r:id="rId3"/>
    <p:sldId id="260" r:id="rId4"/>
    <p:sldId id="297" r:id="rId5"/>
    <p:sldId id="262" r:id="rId6"/>
    <p:sldId id="263" r:id="rId7"/>
    <p:sldId id="290" r:id="rId8"/>
    <p:sldId id="291" r:id="rId9"/>
    <p:sldId id="292" r:id="rId10"/>
    <p:sldId id="299" r:id="rId11"/>
    <p:sldId id="294" r:id="rId12"/>
    <p:sldId id="289" r:id="rId13"/>
    <p:sldId id="300" r:id="rId14"/>
    <p:sldId id="261" r:id="rId15"/>
    <p:sldId id="266" r:id="rId16"/>
    <p:sldId id="295" r:id="rId17"/>
    <p:sldId id="264" r:id="rId18"/>
    <p:sldId id="268" r:id="rId19"/>
  </p:sldIdLst>
  <p:sldSz cx="9144000" cy="5143500" type="screen16x9"/>
  <p:notesSz cx="6858000" cy="9144000"/>
  <p:embeddedFontLst>
    <p:embeddedFont>
      <p:font typeface="Noto Sans CJK TC Regular" panose="02020500000000000000" charset="-120"/>
      <p:regular r:id="rId21"/>
    </p:embeddedFont>
    <p:embeddedFont>
      <p:font typeface="Noto Sans CJK TC Thin" panose="02020500000000000000" charset="-120"/>
      <p:regular r:id="rId22"/>
    </p:embeddedFont>
    <p:embeddedFont>
      <p:font typeface="DejaVu Sans Mono" panose="020B0609030804020204" pitchFamily="49" charset="0"/>
      <p:regular r:id="rId23"/>
      <p:bold r:id="rId24"/>
      <p:italic r:id="rId25"/>
      <p:boldItalic r:id="rId26"/>
    </p:embeddedFont>
    <p:embeddedFont>
      <p:font typeface="Kumbh Sans Light" panose="02020500000000000000" charset="0"/>
      <p:regular r:id="rId27"/>
      <p:bold r:id="rId28"/>
    </p:embeddedFont>
    <p:embeddedFont>
      <p:font typeface="Montserrat" panose="00000500000000000000" pitchFamily="2" charset="0"/>
      <p:regular r:id="rId29"/>
      <p:bold r:id="rId30"/>
      <p:italic r:id="rId31"/>
      <p:boldItalic r:id="rId32"/>
    </p:embeddedFont>
    <p:embeddedFont>
      <p:font typeface="Nunito Light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09EBF10-28A5-45E6-8CAC-9ED032290B99}">
  <a:tblStyle styleId="{E09EBF10-28A5-45E6-8CAC-9ED032290B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331" autoAdjust="0"/>
  </p:normalViewPr>
  <p:slideViewPr>
    <p:cSldViewPr snapToGrid="0">
      <p:cViewPr varScale="1">
        <p:scale>
          <a:sx n="90" d="100"/>
          <a:sy n="90" d="100"/>
        </p:scale>
        <p:origin x="2261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90bfdcb218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90bfdcb218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20147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90bfdcb218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90bfdcb218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85636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90bfdcb218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90bfdcb218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95780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每月執行一次</a:t>
            </a:r>
          </a:p>
        </p:txBody>
      </p:sp>
    </p:spTree>
    <p:extLst>
      <p:ext uri="{BB962C8B-B14F-4D97-AF65-F5344CB8AC3E}">
        <p14:creationId xmlns:p14="http://schemas.microsoft.com/office/powerpoint/2010/main" val="18849050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90bfdcb21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90bfdcb21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90bfdcb218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90bfdcb218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90bfdcb21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90bfdcb21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12834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90bfdcb218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90bfdcb218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90bfdcb218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90bfdcb218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90b41f30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90b41f30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90b41f30a5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90b41f30a5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90bfdcb21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90bfdcb21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3103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90bfdcb218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90bfdcb218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90bfdcb218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90bfdcb218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90bfdcb218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90bfdcb218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98655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90bfdcb218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90bfdcb218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zh-TW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report</a:t>
            </a:r>
            <a:r>
              <a:rPr lang="zh-TW" altLang="en-US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字串存放將來要顯示在</a:t>
            </a:r>
            <a:r>
              <a:rPr lang="en-US" altLang="zh-TW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LINE</a:t>
            </a:r>
            <a:r>
              <a:rPr lang="zh-TW" altLang="en-US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訊息中的資料</a:t>
            </a: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使用</a:t>
            </a:r>
            <a:r>
              <a:rPr lang="en-US" altLang="zh-TW" sz="1100" dirty="0" err="1">
                <a:solidFill>
                  <a:schemeClr val="bg1"/>
                </a:solidFill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find_element</a:t>
            </a:r>
            <a:r>
              <a:rPr lang="en-US" altLang="zh-TW" sz="1100" dirty="0">
                <a:solidFill>
                  <a:schemeClr val="bg1"/>
                </a:solidFill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(‘</a:t>
            </a:r>
            <a:r>
              <a:rPr lang="en-US" altLang="zh-TW" sz="1100" dirty="0" err="1">
                <a:solidFill>
                  <a:schemeClr val="bg1"/>
                </a:solidFill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xpath</a:t>
            </a:r>
            <a:r>
              <a:rPr lang="en-US" altLang="zh-TW" sz="1100" dirty="0">
                <a:solidFill>
                  <a:schemeClr val="bg1"/>
                </a:solidFill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’)</a:t>
            </a:r>
            <a:r>
              <a:rPr lang="zh-TW" altLang="en-US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定位天文現象預報</a:t>
            </a: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0173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90bfdcb218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90bfdcb218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4104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515550" y="343450"/>
            <a:ext cx="4487400" cy="4487400"/>
          </a:xfrm>
          <a:prstGeom prst="ellipse">
            <a:avLst/>
          </a:prstGeom>
          <a:gradFill>
            <a:gsLst>
              <a:gs pos="0">
                <a:schemeClr val="lt1"/>
              </a:gs>
              <a:gs pos="20000">
                <a:schemeClr val="dk2"/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46000" y="1149013"/>
            <a:ext cx="6252000" cy="234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446000" y="3533088"/>
            <a:ext cx="62520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3891325" y="3228975"/>
            <a:ext cx="4539300" cy="616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1"/>
          </p:nvPr>
        </p:nvSpPr>
        <p:spPr>
          <a:xfrm>
            <a:off x="2807500" y="1298325"/>
            <a:ext cx="5623200" cy="181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27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1289450" y="3762375"/>
            <a:ext cx="4487400" cy="4487400"/>
          </a:xfrm>
          <a:prstGeom prst="ellipse">
            <a:avLst/>
          </a:prstGeom>
          <a:gradFill>
            <a:gsLst>
              <a:gs pos="0">
                <a:schemeClr val="lt1"/>
              </a:gs>
              <a:gs pos="20000">
                <a:schemeClr val="dk2"/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713225" y="487900"/>
            <a:ext cx="77175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 rot="-4859767">
            <a:off x="5577404" y="2364815"/>
            <a:ext cx="4487496" cy="4487496"/>
          </a:xfrm>
          <a:prstGeom prst="ellipse">
            <a:avLst/>
          </a:prstGeom>
          <a:gradFill>
            <a:gsLst>
              <a:gs pos="0">
                <a:schemeClr val="lt1"/>
              </a:gs>
              <a:gs pos="20000">
                <a:schemeClr val="dk2"/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/>
          <p:nvPr/>
        </p:nvSpPr>
        <p:spPr>
          <a:xfrm>
            <a:off x="-3074200" y="-369275"/>
            <a:ext cx="4487400" cy="4487400"/>
          </a:xfrm>
          <a:prstGeom prst="ellipse">
            <a:avLst/>
          </a:prstGeom>
          <a:gradFill>
            <a:gsLst>
              <a:gs pos="0">
                <a:schemeClr val="lt1"/>
              </a:gs>
              <a:gs pos="20000">
                <a:schemeClr val="dk2"/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713225" y="487900"/>
            <a:ext cx="77175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>
            <a:off x="1961250" y="1588300"/>
            <a:ext cx="5221500" cy="257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5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713225" y="487900"/>
            <a:ext cx="77175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1"/>
          </p:nvPr>
        </p:nvSpPr>
        <p:spPr>
          <a:xfrm>
            <a:off x="714863" y="1496700"/>
            <a:ext cx="3752700" cy="291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2"/>
          </p:nvPr>
        </p:nvSpPr>
        <p:spPr>
          <a:xfrm>
            <a:off x="4676388" y="1496700"/>
            <a:ext cx="3752700" cy="291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/>
          <p:nvPr/>
        </p:nvSpPr>
        <p:spPr>
          <a:xfrm rot="5666408">
            <a:off x="-2053068" y="-1253758"/>
            <a:ext cx="4487368" cy="4487368"/>
          </a:xfrm>
          <a:prstGeom prst="ellipse">
            <a:avLst/>
          </a:prstGeom>
          <a:gradFill>
            <a:gsLst>
              <a:gs pos="0">
                <a:schemeClr val="lt1"/>
              </a:gs>
              <a:gs pos="20000">
                <a:schemeClr val="dk2"/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/>
          <p:nvPr/>
        </p:nvSpPr>
        <p:spPr>
          <a:xfrm rot="3518225">
            <a:off x="5950626" y="4356169"/>
            <a:ext cx="4047019" cy="4047019"/>
          </a:xfrm>
          <a:prstGeom prst="ellipse">
            <a:avLst/>
          </a:prstGeom>
          <a:gradFill>
            <a:gsLst>
              <a:gs pos="0">
                <a:schemeClr val="lt1"/>
              </a:gs>
              <a:gs pos="20000">
                <a:schemeClr val="dk2"/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2140800" y="640300"/>
            <a:ext cx="48624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subTitle" idx="1"/>
          </p:nvPr>
        </p:nvSpPr>
        <p:spPr>
          <a:xfrm>
            <a:off x="3059250" y="1929325"/>
            <a:ext cx="30255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/>
          <p:nvPr/>
        </p:nvSpPr>
        <p:spPr>
          <a:xfrm rot="10800000" flipH="1">
            <a:off x="-2954750" y="-969512"/>
            <a:ext cx="4487400" cy="44874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94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1"/>
          <p:cNvSpPr txBox="1"/>
          <p:nvPr/>
        </p:nvSpPr>
        <p:spPr>
          <a:xfrm>
            <a:off x="1753125" y="3637525"/>
            <a:ext cx="56190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1"/>
          <p:cNvSpPr/>
          <p:nvPr/>
        </p:nvSpPr>
        <p:spPr>
          <a:xfrm rot="2401576">
            <a:off x="7313027" y="2770551"/>
            <a:ext cx="4487367" cy="4487367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94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/>
          <p:nvPr/>
        </p:nvSpPr>
        <p:spPr>
          <a:xfrm rot="-2073293">
            <a:off x="4084538" y="3295499"/>
            <a:ext cx="4487342" cy="4487342"/>
          </a:xfrm>
          <a:prstGeom prst="ellipse">
            <a:avLst/>
          </a:prstGeom>
          <a:gradFill>
            <a:gsLst>
              <a:gs pos="0">
                <a:schemeClr val="lt1"/>
              </a:gs>
              <a:gs pos="20000">
                <a:schemeClr val="dk2"/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/>
          <p:nvPr/>
        </p:nvSpPr>
        <p:spPr>
          <a:xfrm rot="6963581">
            <a:off x="-798458" y="-2934776"/>
            <a:ext cx="4487292" cy="4487292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94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3"/>
          <p:cNvSpPr/>
          <p:nvPr/>
        </p:nvSpPr>
        <p:spPr>
          <a:xfrm rot="2401576">
            <a:off x="4060527" y="4099651"/>
            <a:ext cx="4487367" cy="4487367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94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5562600" y="1875225"/>
            <a:ext cx="4487400" cy="44874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94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2507475" y="-3258050"/>
            <a:ext cx="4487400" cy="44874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94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713225" y="1999700"/>
            <a:ext cx="4140900" cy="152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713225" y="3599900"/>
            <a:ext cx="3184500" cy="68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886538"/>
            <a:ext cx="2590200" cy="101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76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13225" y="487900"/>
            <a:ext cx="77175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13225" y="1542925"/>
            <a:ext cx="4135500" cy="2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 rot="-1200734">
            <a:off x="-3630814" y="-727643"/>
            <a:ext cx="4487454" cy="4487454"/>
          </a:xfrm>
          <a:prstGeom prst="ellipse">
            <a:avLst/>
          </a:prstGeom>
          <a:gradFill>
            <a:gsLst>
              <a:gs pos="0">
                <a:schemeClr val="lt1"/>
              </a:gs>
              <a:gs pos="20000">
                <a:schemeClr val="dk2"/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13225" y="487900"/>
            <a:ext cx="77175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1019125" y="1639500"/>
            <a:ext cx="3168300" cy="896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Kumbh Sans Light"/>
                <a:ea typeface="Kumbh Sans Light"/>
                <a:cs typeface="Kumbh Sans Light"/>
                <a:sym typeface="Kumbh Sans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019125" y="2475950"/>
            <a:ext cx="3168300" cy="1703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4956501" y="1639500"/>
            <a:ext cx="3168300" cy="896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Kumbh Sans Light"/>
                <a:ea typeface="Kumbh Sans Light"/>
                <a:cs typeface="Kumbh Sans Light"/>
                <a:sym typeface="Kumbh Sans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4956500" y="2475950"/>
            <a:ext cx="3168300" cy="1703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 rot="-8400043" flipH="1">
            <a:off x="7249785" y="-2691989"/>
            <a:ext cx="4487552" cy="4487552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94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1991091" y="3246408"/>
            <a:ext cx="4487400" cy="4487400"/>
          </a:xfrm>
          <a:prstGeom prst="ellipse">
            <a:avLst/>
          </a:prstGeom>
          <a:gradFill>
            <a:gsLst>
              <a:gs pos="0">
                <a:schemeClr val="lt1"/>
              </a:gs>
              <a:gs pos="20000">
                <a:schemeClr val="dk2"/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5" name="Google Shape;45;p8"/>
          <p:cNvSpPr/>
          <p:nvPr/>
        </p:nvSpPr>
        <p:spPr>
          <a:xfrm>
            <a:off x="6858041" y="2403608"/>
            <a:ext cx="4487400" cy="4487400"/>
          </a:xfrm>
          <a:prstGeom prst="ellipse">
            <a:avLst/>
          </a:prstGeom>
          <a:gradFill>
            <a:gsLst>
              <a:gs pos="0">
                <a:schemeClr val="lt1"/>
              </a:gs>
              <a:gs pos="20000">
                <a:schemeClr val="dk2"/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/>
          <p:nvPr/>
        </p:nvSpPr>
        <p:spPr>
          <a:xfrm rot="7630167">
            <a:off x="-695341" y="-1987915"/>
            <a:ext cx="4487281" cy="4487281"/>
          </a:xfrm>
          <a:prstGeom prst="ellipse">
            <a:avLst/>
          </a:prstGeom>
          <a:gradFill>
            <a:gsLst>
              <a:gs pos="0">
                <a:schemeClr val="lt1"/>
              </a:gs>
              <a:gs pos="20000">
                <a:schemeClr val="dk2"/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0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0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0"/>
          <p:cNvSpPr/>
          <p:nvPr/>
        </p:nvSpPr>
        <p:spPr>
          <a:xfrm rot="10800000" flipH="1">
            <a:off x="6074475" y="-2348675"/>
            <a:ext cx="4487400" cy="44874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94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1282950" y="487900"/>
            <a:ext cx="6578100" cy="1207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/>
          <p:nvPr/>
        </p:nvSpPr>
        <p:spPr>
          <a:xfrm rot="5400000" flipH="1">
            <a:off x="-2018950" y="3604550"/>
            <a:ext cx="4487400" cy="44874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94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350" y="487175"/>
            <a:ext cx="772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350" y="1152475"/>
            <a:ext cx="7723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○"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■"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○"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■"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○"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■"/>
              <a:defRPr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  <p:sldLayoutId id="2147483663" r:id="rId13"/>
    <p:sldLayoutId id="2147483666" r:id="rId14"/>
    <p:sldLayoutId id="2147483667" r:id="rId15"/>
    <p:sldLayoutId id="2147483668" r:id="rId16"/>
    <p:sldLayoutId id="2147483669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ctrTitle"/>
          </p:nvPr>
        </p:nvSpPr>
        <p:spPr>
          <a:xfrm>
            <a:off x="1182952" y="1079859"/>
            <a:ext cx="7585267" cy="234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Python</a:t>
            </a:r>
            <a:r>
              <a:rPr lang="zh-TW" altLang="en-US" sz="4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網路爬蟲結合</a:t>
            </a:r>
            <a:br>
              <a:rPr lang="en-US" altLang="zh-TW" sz="4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</a:br>
            <a:r>
              <a:rPr lang="en-US" altLang="zh-TW" sz="4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LINE</a:t>
            </a:r>
            <a:r>
              <a:rPr lang="zh-TW" altLang="en-US" sz="4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</a:t>
            </a:r>
            <a:r>
              <a:rPr lang="en-US" altLang="zh-TW" sz="4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Notify</a:t>
            </a:r>
            <a:r>
              <a:rPr lang="zh-TW" altLang="en-US" sz="4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傳送天文現象預報</a:t>
            </a:r>
            <a:endParaRPr sz="44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>
            <a:off x="504172" y="3575259"/>
            <a:ext cx="8135655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dirty="0">
                <a:latin typeface="Noto Sans CJK TC Thin" panose="020B0200000000000000" pitchFamily="34" charset="-120"/>
                <a:ea typeface="Noto Sans CJK TC Thin" panose="020B0200000000000000" pitchFamily="34" charset="-120"/>
              </a:rPr>
              <a:t>第</a:t>
            </a:r>
            <a:r>
              <a:rPr lang="en-US" altLang="zh-TW" dirty="0">
                <a:latin typeface="Noto Sans CJK TC Thin" panose="020B0200000000000000" pitchFamily="34" charset="-120"/>
                <a:ea typeface="Noto Sans CJK TC Thin" panose="020B0200000000000000" pitchFamily="34" charset="-120"/>
              </a:rPr>
              <a:t>13</a:t>
            </a:r>
            <a:r>
              <a:rPr lang="zh-TW" altLang="en-US" dirty="0">
                <a:latin typeface="Noto Sans CJK TC Thin" panose="020B0200000000000000" pitchFamily="34" charset="-120"/>
                <a:ea typeface="Noto Sans CJK TC Thin" panose="020B0200000000000000" pitchFamily="34" charset="-120"/>
              </a:rPr>
              <a:t>組    陳宥融 </a:t>
            </a:r>
            <a:r>
              <a:rPr lang="en-US" altLang="zh-TW" dirty="0">
                <a:latin typeface="Noto Sans CJK TC Thin" panose="020B0200000000000000" pitchFamily="34" charset="-120"/>
                <a:ea typeface="Noto Sans CJK TC Thin" panose="020B0200000000000000" pitchFamily="34" charset="-120"/>
              </a:rPr>
              <a:t>B10921105</a:t>
            </a:r>
            <a:r>
              <a:rPr lang="zh-TW" altLang="en-US" dirty="0">
                <a:latin typeface="Noto Sans CJK TC Thin" panose="020B0200000000000000" pitchFamily="34" charset="-120"/>
                <a:ea typeface="Noto Sans CJK TC Thin" panose="020B0200000000000000" pitchFamily="34" charset="-120"/>
              </a:rPr>
              <a:t>    林佳儀 </a:t>
            </a:r>
            <a:r>
              <a:rPr lang="en-US" altLang="zh-TW" dirty="0">
                <a:latin typeface="Noto Sans CJK TC Thin" panose="020B0200000000000000" pitchFamily="34" charset="-120"/>
                <a:ea typeface="Noto Sans CJK TC Thin" panose="020B0200000000000000" pitchFamily="34" charset="-120"/>
              </a:rPr>
              <a:t>B10921131</a:t>
            </a:r>
            <a:r>
              <a:rPr lang="zh-TW" altLang="en-US" dirty="0">
                <a:latin typeface="Noto Sans CJK TC Thin" panose="020B0200000000000000" pitchFamily="34" charset="-120"/>
                <a:ea typeface="Noto Sans CJK TC Thin" panose="020B0200000000000000" pitchFamily="34" charset="-120"/>
              </a:rPr>
              <a:t>    黃宥豪 </a:t>
            </a:r>
            <a:r>
              <a:rPr lang="en-US" altLang="zh-TW" dirty="0">
                <a:latin typeface="Noto Sans CJK TC Thin" panose="020B0200000000000000" pitchFamily="34" charset="-120"/>
                <a:ea typeface="Noto Sans CJK TC Thin" panose="020B0200000000000000" pitchFamily="34" charset="-120"/>
              </a:rPr>
              <a:t>B11016056</a:t>
            </a:r>
            <a:r>
              <a:rPr lang="zh-TW" altLang="en-US" dirty="0">
                <a:latin typeface="Noto Sans CJK TC Thin" panose="020B0200000000000000" pitchFamily="34" charset="-120"/>
                <a:ea typeface="Noto Sans CJK TC Thin" panose="020B0200000000000000" pitchFamily="34" charset="-120"/>
              </a:rPr>
              <a:t>    吳妍蓁 </a:t>
            </a:r>
            <a:r>
              <a:rPr lang="en-US" altLang="zh-TW" dirty="0">
                <a:latin typeface="Noto Sans CJK TC Thin" panose="020B0200000000000000" pitchFamily="34" charset="-120"/>
                <a:ea typeface="Noto Sans CJK TC Thin" panose="020B0200000000000000" pitchFamily="34" charset="-120"/>
              </a:rPr>
              <a:t>B11117031</a:t>
            </a:r>
            <a:endParaRPr dirty="0">
              <a:latin typeface="Noto Sans CJK TC Thin" panose="020B0200000000000000" pitchFamily="34" charset="-120"/>
              <a:ea typeface="Noto Sans CJK TC Thin" panose="020B0200000000000000" pitchFamily="34" charset="-120"/>
            </a:endParaRPr>
          </a:p>
        </p:txBody>
      </p:sp>
      <p:grpSp>
        <p:nvGrpSpPr>
          <p:cNvPr id="135" name="Google Shape;135;p27"/>
          <p:cNvGrpSpPr/>
          <p:nvPr/>
        </p:nvGrpSpPr>
        <p:grpSpPr>
          <a:xfrm>
            <a:off x="-13005" y="3496212"/>
            <a:ext cx="9157005" cy="609600"/>
            <a:chOff x="-12675" y="3460300"/>
            <a:chExt cx="9150600" cy="609600"/>
          </a:xfrm>
        </p:grpSpPr>
        <p:cxnSp>
          <p:nvCxnSpPr>
            <p:cNvPr id="136" name="Google Shape;136;p27"/>
            <p:cNvCxnSpPr/>
            <p:nvPr/>
          </p:nvCxnSpPr>
          <p:spPr>
            <a:xfrm>
              <a:off x="-12675" y="346030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" name="Google Shape;137;p27"/>
            <p:cNvCxnSpPr/>
            <p:nvPr/>
          </p:nvCxnSpPr>
          <p:spPr>
            <a:xfrm>
              <a:off x="-12675" y="406990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201;p33">
            <a:extLst>
              <a:ext uri="{FF2B5EF4-FFF2-40B4-BE49-F238E27FC236}">
                <a16:creationId xmlns:a16="http://schemas.microsoft.com/office/drawing/2014/main" id="{9A8DE3A8-C405-47BC-8DDF-39E89E015032}"/>
              </a:ext>
            </a:extLst>
          </p:cNvPr>
          <p:cNvGrpSpPr/>
          <p:nvPr/>
        </p:nvGrpSpPr>
        <p:grpSpPr>
          <a:xfrm>
            <a:off x="-12675" y="340644"/>
            <a:ext cx="9150600" cy="598902"/>
            <a:chOff x="-12675" y="466638"/>
            <a:chExt cx="9150600" cy="725663"/>
          </a:xfrm>
        </p:grpSpPr>
        <p:cxnSp>
          <p:nvCxnSpPr>
            <p:cNvPr id="12" name="Google Shape;202;p33">
              <a:extLst>
                <a:ext uri="{FF2B5EF4-FFF2-40B4-BE49-F238E27FC236}">
                  <a16:creationId xmlns:a16="http://schemas.microsoft.com/office/drawing/2014/main" id="{ACE7B68E-4A83-45CB-BEB1-9559F1F8AB93}"/>
                </a:ext>
              </a:extLst>
            </p:cNvPr>
            <p:cNvCxnSpPr/>
            <p:nvPr/>
          </p:nvCxnSpPr>
          <p:spPr>
            <a:xfrm>
              <a:off x="-12675" y="466638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203;p33">
              <a:extLst>
                <a:ext uri="{FF2B5EF4-FFF2-40B4-BE49-F238E27FC236}">
                  <a16:creationId xmlns:a16="http://schemas.microsoft.com/office/drawing/2014/main" id="{17DC867B-CA32-43BB-9BE6-BC805FB623BA}"/>
                </a:ext>
              </a:extLst>
            </p:cNvPr>
            <p:cNvCxnSpPr/>
            <p:nvPr/>
          </p:nvCxnSpPr>
          <p:spPr>
            <a:xfrm>
              <a:off x="-12675" y="119230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Google Shape;204;p33">
            <a:extLst>
              <a:ext uri="{FF2B5EF4-FFF2-40B4-BE49-F238E27FC236}">
                <a16:creationId xmlns:a16="http://schemas.microsoft.com/office/drawing/2014/main" id="{A7F27C18-BCD2-4716-9572-23B941F5BD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3875" y="340644"/>
            <a:ext cx="7717500" cy="7229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副程式</a:t>
            </a:r>
            <a:r>
              <a:rPr lang="en-US" altLang="zh-TW" sz="28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-star</a:t>
            </a:r>
            <a:endParaRPr sz="28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8EC63AE-9CB0-4F63-BC1A-77FC3DED2A09}"/>
              </a:ext>
            </a:extLst>
          </p:cNvPr>
          <p:cNvSpPr txBox="1"/>
          <p:nvPr/>
        </p:nvSpPr>
        <p:spPr>
          <a:xfrm>
            <a:off x="-12675" y="1329836"/>
            <a:ext cx="8552341" cy="32624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#</a:t>
            </a:r>
            <a:r>
              <a:rPr lang="zh-TW" altLang="en-US" sz="120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下個月天文現象</a:t>
            </a:r>
            <a:endParaRPr lang="zh-TW" altLang="en-US" sz="120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button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browser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find_element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0" i="0" dirty="0" err="1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xpath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'//*[@id="calendar"]/div[1]/div[2]/div/button[2]'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button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click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time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sleep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3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zh-TW" altLang="en-US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tits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browser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find_elements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0" i="0" dirty="0" err="1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xpath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'//*[@class="as-title"]//*[@class="date"]'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times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0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tits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times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+=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tits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browser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find_elements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0" i="0" dirty="0" err="1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xpath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'//*[@class="as-title"]'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zh-TW" altLang="en-US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</a:p>
          <a:p>
            <a:r>
              <a:rPr lang="zh-TW" altLang="en-US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#</a:t>
            </a:r>
            <a:r>
              <a:rPr lang="zh-TW" altLang="en-US" sz="12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計算月份與進位</a:t>
            </a:r>
            <a:endParaRPr lang="zh-TW" altLang="en-US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month 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tonow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month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)%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12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if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(((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tonow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month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)/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12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)==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):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year 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+=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report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append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year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report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append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month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zh-TW" altLang="en-US" sz="1000" dirty="0"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273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33"/>
          <p:cNvGrpSpPr/>
          <p:nvPr/>
        </p:nvGrpSpPr>
        <p:grpSpPr>
          <a:xfrm>
            <a:off x="-12675" y="340644"/>
            <a:ext cx="9150600" cy="598902"/>
            <a:chOff x="-12675" y="466638"/>
            <a:chExt cx="9150600" cy="725663"/>
          </a:xfrm>
        </p:grpSpPr>
        <p:cxnSp>
          <p:nvCxnSpPr>
            <p:cNvPr id="202" name="Google Shape;202;p33"/>
            <p:cNvCxnSpPr/>
            <p:nvPr/>
          </p:nvCxnSpPr>
          <p:spPr>
            <a:xfrm>
              <a:off x="-12675" y="466638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33"/>
            <p:cNvCxnSpPr/>
            <p:nvPr/>
          </p:nvCxnSpPr>
          <p:spPr>
            <a:xfrm>
              <a:off x="-12675" y="119230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33"/>
          <p:cNvSpPr txBox="1">
            <a:spLocks noGrp="1"/>
          </p:cNvSpPr>
          <p:nvPr>
            <p:ph type="title"/>
          </p:nvPr>
        </p:nvSpPr>
        <p:spPr>
          <a:xfrm>
            <a:off x="703875" y="340644"/>
            <a:ext cx="7717500" cy="7229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副程式</a:t>
            </a:r>
            <a:r>
              <a:rPr lang="en-US" altLang="zh-TW" sz="28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-star</a:t>
            </a:r>
            <a:endParaRPr sz="28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FF35BA1-908B-4495-BC0A-0F7FECA72BCE}"/>
              </a:ext>
            </a:extLst>
          </p:cNvPr>
          <p:cNvSpPr txBox="1"/>
          <p:nvPr/>
        </p:nvSpPr>
        <p:spPr>
          <a:xfrm>
            <a:off x="62895" y="1063643"/>
            <a:ext cx="7824578" cy="3985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10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10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#</a:t>
            </a:r>
            <a:r>
              <a:rPr lang="zh-TW" altLang="en-US" sz="110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清空暫存字串</a:t>
            </a:r>
            <a:endParaRPr lang="zh-TW" altLang="en-US" sz="110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reformat 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1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''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num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1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1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if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times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&gt;</a:t>
            </a:r>
            <a:r>
              <a:rPr lang="en-US" altLang="zh-TW" sz="11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0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</a:t>
            </a:r>
            <a:r>
              <a:rPr lang="en-US" altLang="zh-TW" sz="11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1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tits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</a:t>
            </a:r>
            <a:r>
              <a:rPr lang="en-US" altLang="zh-TW" sz="11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if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times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&lt;=</a:t>
            </a:r>
            <a:r>
              <a:rPr lang="en-US" altLang="zh-TW" sz="11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0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    </a:t>
            </a:r>
            <a:r>
              <a:rPr lang="en-US" altLang="zh-TW" sz="11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break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reformat 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+=</a:t>
            </a:r>
            <a:r>
              <a:rPr lang="en-US" altLang="zh-TW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"\n\n"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reformat 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+=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zh-TW" sz="11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text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print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num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print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zh-TW" sz="11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text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print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"\n"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times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-=</a:t>
            </a:r>
            <a:r>
              <a:rPr lang="en-US" altLang="zh-TW" sz="11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num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+=</a:t>
            </a:r>
            <a:r>
              <a:rPr lang="en-US" altLang="zh-TW" sz="11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report</a:t>
            </a:r>
            <a:r>
              <a:rPr lang="en-US" altLang="zh-TW" sz="11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append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reformat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1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else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print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</a:t>
            </a:r>
            <a:r>
              <a:rPr lang="zh-TW" altLang="en-US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查無資料</a:t>
            </a:r>
            <a:r>
              <a:rPr lang="en-US" altLang="zh-TW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r>
              <a:rPr lang="zh-TW" altLang="en-US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report</a:t>
            </a:r>
            <a:r>
              <a:rPr lang="en-US" altLang="zh-TW" sz="11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append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</a:t>
            </a:r>
            <a:r>
              <a:rPr lang="zh-TW" altLang="en-US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查無資料</a:t>
            </a:r>
            <a:r>
              <a:rPr lang="en-US" altLang="zh-TW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zh-TW" altLang="en-US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zh-TW" altLang="en-US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       </a:t>
            </a:r>
          </a:p>
          <a:p>
            <a:r>
              <a:rPr lang="zh-TW" altLang="en-US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1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#</a:t>
            </a:r>
            <a:r>
              <a:rPr lang="zh-TW" altLang="en-US" sz="11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展開</a:t>
            </a:r>
            <a:r>
              <a:rPr lang="en-US" altLang="zh-TW" sz="11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report</a:t>
            </a:r>
            <a:r>
              <a:rPr lang="zh-TW" altLang="en-US" sz="11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，照索引值依序放入</a:t>
            </a:r>
            <a:r>
              <a:rPr lang="en-US" altLang="zh-TW" sz="11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{}</a:t>
            </a:r>
            <a:endParaRPr lang="zh-TW" altLang="en-US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reformat 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"\n{}</a:t>
            </a:r>
            <a:r>
              <a:rPr lang="zh-TW" altLang="en-US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年</a:t>
            </a:r>
            <a:r>
              <a:rPr lang="en-US" altLang="zh-TW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{}</a:t>
            </a:r>
            <a:r>
              <a:rPr lang="zh-TW" altLang="en-US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月天文現象</a:t>
            </a:r>
            <a:r>
              <a:rPr lang="en-US" altLang="zh-TW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:{}\n===============\n{}</a:t>
            </a:r>
            <a:r>
              <a:rPr lang="zh-TW" altLang="en-US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年</a:t>
            </a:r>
            <a:r>
              <a:rPr lang="en-US" altLang="zh-TW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{}</a:t>
            </a:r>
            <a:r>
              <a:rPr lang="zh-TW" altLang="en-US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月天文現象</a:t>
            </a:r>
            <a:r>
              <a:rPr lang="en-US" altLang="zh-TW" sz="11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:\n{}"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format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(*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report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1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lineNotifyMessage_msg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token</a:t>
            </a:r>
            <a:r>
              <a:rPr lang="en-US" altLang="zh-TW" sz="11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reformat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</a:p>
          <a:p>
            <a:r>
              <a:rPr lang="en-US" altLang="zh-TW" sz="11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browser</a:t>
            </a:r>
            <a:r>
              <a:rPr lang="en-US" altLang="zh-TW" sz="11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1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close</a:t>
            </a:r>
            <a:r>
              <a:rPr lang="en-US" altLang="zh-TW" sz="11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()</a:t>
            </a:r>
            <a:endParaRPr lang="zh-TW" altLang="en-US" sz="1100" dirty="0"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716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201;p33">
            <a:extLst>
              <a:ext uri="{FF2B5EF4-FFF2-40B4-BE49-F238E27FC236}">
                <a16:creationId xmlns:a16="http://schemas.microsoft.com/office/drawing/2014/main" id="{E9CD3CD1-3183-4837-B00D-E9C3F07AE0FF}"/>
              </a:ext>
            </a:extLst>
          </p:cNvPr>
          <p:cNvGrpSpPr/>
          <p:nvPr/>
        </p:nvGrpSpPr>
        <p:grpSpPr>
          <a:xfrm>
            <a:off x="-12675" y="340644"/>
            <a:ext cx="9150600" cy="598902"/>
            <a:chOff x="-12675" y="466638"/>
            <a:chExt cx="9150600" cy="725663"/>
          </a:xfrm>
        </p:grpSpPr>
        <p:cxnSp>
          <p:nvCxnSpPr>
            <p:cNvPr id="19" name="Google Shape;202;p33">
              <a:extLst>
                <a:ext uri="{FF2B5EF4-FFF2-40B4-BE49-F238E27FC236}">
                  <a16:creationId xmlns:a16="http://schemas.microsoft.com/office/drawing/2014/main" id="{D788BB65-6DEA-4A0D-B55F-960DAF56525A}"/>
                </a:ext>
              </a:extLst>
            </p:cNvPr>
            <p:cNvCxnSpPr/>
            <p:nvPr/>
          </p:nvCxnSpPr>
          <p:spPr>
            <a:xfrm>
              <a:off x="-12675" y="466638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3;p33">
              <a:extLst>
                <a:ext uri="{FF2B5EF4-FFF2-40B4-BE49-F238E27FC236}">
                  <a16:creationId xmlns:a16="http://schemas.microsoft.com/office/drawing/2014/main" id="{C2FC496E-2805-4E7F-81F2-4713912045DA}"/>
                </a:ext>
              </a:extLst>
            </p:cNvPr>
            <p:cNvCxnSpPr/>
            <p:nvPr/>
          </p:nvCxnSpPr>
          <p:spPr>
            <a:xfrm>
              <a:off x="-12675" y="119230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1" name="Google Shape;204;p33">
            <a:extLst>
              <a:ext uri="{FF2B5EF4-FFF2-40B4-BE49-F238E27FC236}">
                <a16:creationId xmlns:a16="http://schemas.microsoft.com/office/drawing/2014/main" id="{22C6F92C-C42A-4AD7-956A-2FE7406F2C9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06545" y="336295"/>
            <a:ext cx="6578600" cy="120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副程式</a:t>
            </a:r>
            <a:r>
              <a:rPr lang="en-US" altLang="zh-TW" sz="28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-</a:t>
            </a:r>
            <a:r>
              <a:rPr lang="en-US" altLang="zh-TW" sz="2800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lineNotifyMessage_msg</a:t>
            </a:r>
            <a:endParaRPr sz="28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11D76F4F-C4A7-43C5-BE7F-908196888AEF}"/>
              </a:ext>
            </a:extLst>
          </p:cNvPr>
          <p:cNvSpPr txBox="1"/>
          <p:nvPr/>
        </p:nvSpPr>
        <p:spPr>
          <a:xfrm>
            <a:off x="287670" y="1855274"/>
            <a:ext cx="901635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200" b="1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def</a:t>
            </a:r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1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lineNotifyMessage_msg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token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msg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):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headers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={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</a:t>
            </a:r>
            <a:r>
              <a:rPr lang="en-US" altLang="zh-TW" sz="1200" b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</a:t>
            </a:r>
            <a:r>
              <a:rPr lang="en-US" altLang="zh-TW" sz="1200" b="0" dirty="0" err="1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Authorization"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  <a:r>
              <a:rPr lang="en-US" altLang="zh-TW" sz="1200" b="0" dirty="0" err="1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"Bearer</a:t>
            </a:r>
            <a:r>
              <a:rPr lang="en-US" altLang="zh-TW" sz="1200" b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"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</a:t>
            </a:r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token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</a:t>
            </a:r>
            <a:r>
              <a:rPr lang="en-US" altLang="zh-TW" sz="12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#"Content-Type":"application/x-www-form-urlencoded"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zh-TW" altLang="en-US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  <a:endParaRPr lang="zh-TW" altLang="en-US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payload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={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0" i="0" dirty="0" err="1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message'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msg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}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r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requests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post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"https://notify-api.line.me/</a:t>
            </a:r>
            <a:r>
              <a:rPr lang="en-US" altLang="zh-TW" sz="1200" b="0" i="0" dirty="0" err="1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api</a:t>
            </a:r>
            <a:r>
              <a:rPr lang="en-US" altLang="zh-TW" sz="12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/</a:t>
            </a:r>
            <a:r>
              <a:rPr lang="en-US" altLang="zh-TW" sz="1200" b="0" i="0" dirty="0" err="1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notify"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headers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headers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params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payload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#print(r.status_code)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return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status_code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zh-TW" sz="120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zh-TW" altLang="en-US" sz="1200" dirty="0"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058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769E9552-BF2D-4162-87B8-92611EE0D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345" y="1538446"/>
            <a:ext cx="8290560" cy="2398095"/>
          </a:xfrm>
          <a:prstGeom prst="rect">
            <a:avLst/>
          </a:prstGeom>
        </p:spPr>
      </p:pic>
      <p:grpSp>
        <p:nvGrpSpPr>
          <p:cNvPr id="5" name="Google Shape;201;p33">
            <a:extLst>
              <a:ext uri="{FF2B5EF4-FFF2-40B4-BE49-F238E27FC236}">
                <a16:creationId xmlns:a16="http://schemas.microsoft.com/office/drawing/2014/main" id="{EBEDB900-77FD-44DB-8733-A349A7FBAF1E}"/>
              </a:ext>
            </a:extLst>
          </p:cNvPr>
          <p:cNvGrpSpPr/>
          <p:nvPr/>
        </p:nvGrpSpPr>
        <p:grpSpPr>
          <a:xfrm>
            <a:off x="-12675" y="340644"/>
            <a:ext cx="9150600" cy="598902"/>
            <a:chOff x="-12675" y="466638"/>
            <a:chExt cx="9150600" cy="725663"/>
          </a:xfrm>
        </p:grpSpPr>
        <p:cxnSp>
          <p:nvCxnSpPr>
            <p:cNvPr id="6" name="Google Shape;202;p33">
              <a:extLst>
                <a:ext uri="{FF2B5EF4-FFF2-40B4-BE49-F238E27FC236}">
                  <a16:creationId xmlns:a16="http://schemas.microsoft.com/office/drawing/2014/main" id="{54958C6E-DF5A-4956-9542-302610F4FEC7}"/>
                </a:ext>
              </a:extLst>
            </p:cNvPr>
            <p:cNvCxnSpPr/>
            <p:nvPr/>
          </p:nvCxnSpPr>
          <p:spPr>
            <a:xfrm>
              <a:off x="-12675" y="466638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" name="Google Shape;203;p33">
              <a:extLst>
                <a:ext uri="{FF2B5EF4-FFF2-40B4-BE49-F238E27FC236}">
                  <a16:creationId xmlns:a16="http://schemas.microsoft.com/office/drawing/2014/main" id="{867ADC3C-71A4-4301-8580-3D2CA1C92D2B}"/>
                </a:ext>
              </a:extLst>
            </p:cNvPr>
            <p:cNvCxnSpPr/>
            <p:nvPr/>
          </p:nvCxnSpPr>
          <p:spPr>
            <a:xfrm>
              <a:off x="-12675" y="119230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" name="Google Shape;204;p33">
            <a:extLst>
              <a:ext uri="{FF2B5EF4-FFF2-40B4-BE49-F238E27FC236}">
                <a16:creationId xmlns:a16="http://schemas.microsoft.com/office/drawing/2014/main" id="{4DABC51F-AA19-44C4-B68A-CA3B5D25BD18}"/>
              </a:ext>
            </a:extLst>
          </p:cNvPr>
          <p:cNvSpPr txBox="1">
            <a:spLocks/>
          </p:cNvSpPr>
          <p:nvPr/>
        </p:nvSpPr>
        <p:spPr>
          <a:xfrm>
            <a:off x="1282700" y="336295"/>
            <a:ext cx="6578600" cy="12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9pPr>
          </a:lstStyle>
          <a:p>
            <a:pPr algn="ctr"/>
            <a:r>
              <a:rPr lang="zh-TW" altLang="en-US" sz="28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加入工作排程器</a:t>
            </a:r>
            <a:endParaRPr lang="en-US" sz="28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66631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71;p30">
            <a:extLst>
              <a:ext uri="{FF2B5EF4-FFF2-40B4-BE49-F238E27FC236}">
                <a16:creationId xmlns:a16="http://schemas.microsoft.com/office/drawing/2014/main" id="{1C53E360-432A-44E3-88C1-6649200E38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7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執行結果</a:t>
            </a:r>
            <a:endParaRPr sz="47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19" name="Google Shape;173;p30">
            <a:extLst>
              <a:ext uri="{FF2B5EF4-FFF2-40B4-BE49-F238E27FC236}">
                <a16:creationId xmlns:a16="http://schemas.microsoft.com/office/drawing/2014/main" id="{54DCED8B-590C-4985-AEAF-DA197EF8C04D}"/>
              </a:ext>
            </a:extLst>
          </p:cNvPr>
          <p:cNvSpPr txBox="1">
            <a:spLocks/>
          </p:cNvSpPr>
          <p:nvPr/>
        </p:nvSpPr>
        <p:spPr>
          <a:xfrm>
            <a:off x="713225" y="930628"/>
            <a:ext cx="2590200" cy="10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04</a:t>
            </a:r>
            <a:endParaRPr lang="en" sz="7600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grpSp>
        <p:nvGrpSpPr>
          <p:cNvPr id="20" name="Google Shape;174;p30">
            <a:extLst>
              <a:ext uri="{FF2B5EF4-FFF2-40B4-BE49-F238E27FC236}">
                <a16:creationId xmlns:a16="http://schemas.microsoft.com/office/drawing/2014/main" id="{3D90686F-80C5-4147-A0C3-B955914F2059}"/>
              </a:ext>
            </a:extLst>
          </p:cNvPr>
          <p:cNvGrpSpPr/>
          <p:nvPr/>
        </p:nvGrpSpPr>
        <p:grpSpPr>
          <a:xfrm>
            <a:off x="-12675" y="1946128"/>
            <a:ext cx="9157005" cy="1653788"/>
            <a:chOff x="-12675" y="413063"/>
            <a:chExt cx="9150600" cy="1653788"/>
          </a:xfrm>
        </p:grpSpPr>
        <p:cxnSp>
          <p:nvCxnSpPr>
            <p:cNvPr id="21" name="Google Shape;175;p30">
              <a:extLst>
                <a:ext uri="{FF2B5EF4-FFF2-40B4-BE49-F238E27FC236}">
                  <a16:creationId xmlns:a16="http://schemas.microsoft.com/office/drawing/2014/main" id="{C8DC5469-17CA-467E-A38B-F28C467A4D93}"/>
                </a:ext>
              </a:extLst>
            </p:cNvPr>
            <p:cNvCxnSpPr/>
            <p:nvPr/>
          </p:nvCxnSpPr>
          <p:spPr>
            <a:xfrm>
              <a:off x="-12675" y="413063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176;p30">
              <a:extLst>
                <a:ext uri="{FF2B5EF4-FFF2-40B4-BE49-F238E27FC236}">
                  <a16:creationId xmlns:a16="http://schemas.microsoft.com/office/drawing/2014/main" id="{FA9A6F50-CFB7-4608-A6D5-92ADA83C4600}"/>
                </a:ext>
              </a:extLst>
            </p:cNvPr>
            <p:cNvCxnSpPr/>
            <p:nvPr/>
          </p:nvCxnSpPr>
          <p:spPr>
            <a:xfrm>
              <a:off x="-12675" y="206685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天文現象推播">
            <a:hlinkClick r:id="" action="ppaction://media"/>
            <a:extLst>
              <a:ext uri="{FF2B5EF4-FFF2-40B4-BE49-F238E27FC236}">
                <a16:creationId xmlns:a16="http://schemas.microsoft.com/office/drawing/2014/main" id="{65CC80DB-CA2F-4CCF-8B9F-B70EA7C807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1657" y="580307"/>
            <a:ext cx="7080685" cy="3982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/>
          <p:nvPr/>
        </p:nvSpPr>
        <p:spPr>
          <a:xfrm>
            <a:off x="-1844275" y="-2033525"/>
            <a:ext cx="4487400" cy="44874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94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71;p30">
            <a:extLst>
              <a:ext uri="{FF2B5EF4-FFF2-40B4-BE49-F238E27FC236}">
                <a16:creationId xmlns:a16="http://schemas.microsoft.com/office/drawing/2014/main" id="{1C53E360-432A-44E3-88C1-6649200E38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1999700"/>
            <a:ext cx="4140900" cy="15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7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結論</a:t>
            </a:r>
            <a:endParaRPr sz="47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19" name="Google Shape;173;p30">
            <a:extLst>
              <a:ext uri="{FF2B5EF4-FFF2-40B4-BE49-F238E27FC236}">
                <a16:creationId xmlns:a16="http://schemas.microsoft.com/office/drawing/2014/main" id="{54DCED8B-590C-4985-AEAF-DA197EF8C04D}"/>
              </a:ext>
            </a:extLst>
          </p:cNvPr>
          <p:cNvSpPr txBox="1">
            <a:spLocks/>
          </p:cNvSpPr>
          <p:nvPr/>
        </p:nvSpPr>
        <p:spPr>
          <a:xfrm>
            <a:off x="713225" y="886538"/>
            <a:ext cx="2590200" cy="10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05</a:t>
            </a:r>
            <a:endParaRPr lang="en" sz="7600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grpSp>
        <p:nvGrpSpPr>
          <p:cNvPr id="20" name="Google Shape;174;p30">
            <a:extLst>
              <a:ext uri="{FF2B5EF4-FFF2-40B4-BE49-F238E27FC236}">
                <a16:creationId xmlns:a16="http://schemas.microsoft.com/office/drawing/2014/main" id="{3D90686F-80C5-4147-A0C3-B955914F2059}"/>
              </a:ext>
            </a:extLst>
          </p:cNvPr>
          <p:cNvGrpSpPr/>
          <p:nvPr/>
        </p:nvGrpSpPr>
        <p:grpSpPr>
          <a:xfrm>
            <a:off x="-12675" y="1946128"/>
            <a:ext cx="9157005" cy="1653788"/>
            <a:chOff x="-12675" y="413063"/>
            <a:chExt cx="9150600" cy="1653788"/>
          </a:xfrm>
        </p:grpSpPr>
        <p:cxnSp>
          <p:nvCxnSpPr>
            <p:cNvPr id="21" name="Google Shape;175;p30">
              <a:extLst>
                <a:ext uri="{FF2B5EF4-FFF2-40B4-BE49-F238E27FC236}">
                  <a16:creationId xmlns:a16="http://schemas.microsoft.com/office/drawing/2014/main" id="{C8DC5469-17CA-467E-A38B-F28C467A4D93}"/>
                </a:ext>
              </a:extLst>
            </p:cNvPr>
            <p:cNvCxnSpPr/>
            <p:nvPr/>
          </p:nvCxnSpPr>
          <p:spPr>
            <a:xfrm>
              <a:off x="-12675" y="413063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176;p30">
              <a:extLst>
                <a:ext uri="{FF2B5EF4-FFF2-40B4-BE49-F238E27FC236}">
                  <a16:creationId xmlns:a16="http://schemas.microsoft.com/office/drawing/2014/main" id="{FA9A6F50-CFB7-4608-A6D5-92ADA83C4600}"/>
                </a:ext>
              </a:extLst>
            </p:cNvPr>
            <p:cNvCxnSpPr/>
            <p:nvPr/>
          </p:nvCxnSpPr>
          <p:spPr>
            <a:xfrm>
              <a:off x="-12675" y="206685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149041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5"/>
          <p:cNvGrpSpPr/>
          <p:nvPr/>
        </p:nvGrpSpPr>
        <p:grpSpPr>
          <a:xfrm>
            <a:off x="-12675" y="466638"/>
            <a:ext cx="9150600" cy="725663"/>
            <a:chOff x="-12675" y="466638"/>
            <a:chExt cx="9150600" cy="725663"/>
          </a:xfrm>
        </p:grpSpPr>
        <p:cxnSp>
          <p:nvCxnSpPr>
            <p:cNvPr id="226" name="Google Shape;226;p35"/>
            <p:cNvCxnSpPr/>
            <p:nvPr/>
          </p:nvCxnSpPr>
          <p:spPr>
            <a:xfrm>
              <a:off x="-12675" y="466638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7" name="Google Shape;227;p35"/>
            <p:cNvCxnSpPr/>
            <p:nvPr/>
          </p:nvCxnSpPr>
          <p:spPr>
            <a:xfrm>
              <a:off x="-12675" y="119230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8" name="Google Shape;228;p35"/>
          <p:cNvSpPr txBox="1">
            <a:spLocks noGrp="1"/>
          </p:cNvSpPr>
          <p:nvPr>
            <p:ph type="title" idx="4294967295"/>
          </p:nvPr>
        </p:nvSpPr>
        <p:spPr>
          <a:xfrm>
            <a:off x="713225" y="468400"/>
            <a:ext cx="7718425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結論</a:t>
            </a:r>
            <a:endParaRPr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739F1B0-32B1-4C5D-904C-435FD100E69C}"/>
              </a:ext>
            </a:extLst>
          </p:cNvPr>
          <p:cNvSpPr txBox="1"/>
          <p:nvPr/>
        </p:nvSpPr>
        <p:spPr>
          <a:xfrm>
            <a:off x="1061310" y="2353901"/>
            <a:ext cx="7021379" cy="1161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1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本次專題使用</a:t>
            </a:r>
            <a:r>
              <a:rPr lang="en-US" altLang="zh-TW" sz="1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Python</a:t>
            </a:r>
            <a:r>
              <a:rPr lang="zh-TW" altLang="en-US" sz="1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，結合</a:t>
            </a:r>
            <a:r>
              <a:rPr lang="en-US" altLang="zh-TW" sz="1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Selenium</a:t>
            </a:r>
            <a:r>
              <a:rPr lang="zh-TW" altLang="en-US" sz="1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與</a:t>
            </a:r>
            <a:r>
              <a:rPr lang="en-US" altLang="zh-TW" sz="1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LINE</a:t>
            </a:r>
            <a:r>
              <a:rPr lang="zh-TW" altLang="en-US" sz="1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</a:t>
            </a:r>
            <a:r>
              <a:rPr lang="en-US" altLang="zh-TW" sz="1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Notify</a:t>
            </a:r>
            <a:r>
              <a:rPr lang="zh-TW" altLang="en-US" sz="1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，並設定工作排程器，讓爬蟲程式每月觸發，自動擷取星象與日期並通知使用者，不再需要繁瑣的查詢步驟，使生活更有效率。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291;p39">
            <a:extLst>
              <a:ext uri="{FF2B5EF4-FFF2-40B4-BE49-F238E27FC236}">
                <a16:creationId xmlns:a16="http://schemas.microsoft.com/office/drawing/2014/main" id="{19D52594-C8EC-43E4-8EA7-574167D06A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0800" y="853660"/>
            <a:ext cx="48624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8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感謝聆聽</a:t>
            </a:r>
            <a:endParaRPr sz="48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grpSp>
        <p:nvGrpSpPr>
          <p:cNvPr id="34" name="Google Shape;309;p39">
            <a:extLst>
              <a:ext uri="{FF2B5EF4-FFF2-40B4-BE49-F238E27FC236}">
                <a16:creationId xmlns:a16="http://schemas.microsoft.com/office/drawing/2014/main" id="{C42CC6EE-DBC5-4132-A0EC-3C0DD9572789}"/>
              </a:ext>
            </a:extLst>
          </p:cNvPr>
          <p:cNvGrpSpPr/>
          <p:nvPr/>
        </p:nvGrpSpPr>
        <p:grpSpPr>
          <a:xfrm>
            <a:off x="-12675" y="695238"/>
            <a:ext cx="9150600" cy="1157888"/>
            <a:chOff x="-12675" y="466638"/>
            <a:chExt cx="9150600" cy="1157888"/>
          </a:xfrm>
        </p:grpSpPr>
        <p:cxnSp>
          <p:nvCxnSpPr>
            <p:cNvPr id="35" name="Google Shape;310;p39">
              <a:extLst>
                <a:ext uri="{FF2B5EF4-FFF2-40B4-BE49-F238E27FC236}">
                  <a16:creationId xmlns:a16="http://schemas.microsoft.com/office/drawing/2014/main" id="{C443648A-D55F-4806-89AF-B4E67F0D4EAB}"/>
                </a:ext>
              </a:extLst>
            </p:cNvPr>
            <p:cNvCxnSpPr/>
            <p:nvPr/>
          </p:nvCxnSpPr>
          <p:spPr>
            <a:xfrm>
              <a:off x="-12675" y="466638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11;p39">
              <a:extLst>
                <a:ext uri="{FF2B5EF4-FFF2-40B4-BE49-F238E27FC236}">
                  <a16:creationId xmlns:a16="http://schemas.microsoft.com/office/drawing/2014/main" id="{F6DFC5B1-2254-4916-9493-AE41D33EAB32}"/>
                </a:ext>
              </a:extLst>
            </p:cNvPr>
            <p:cNvCxnSpPr/>
            <p:nvPr/>
          </p:nvCxnSpPr>
          <p:spPr>
            <a:xfrm>
              <a:off x="-12675" y="1624525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>
            <a:spLocks noGrp="1"/>
          </p:cNvSpPr>
          <p:nvPr>
            <p:ph type="title"/>
          </p:nvPr>
        </p:nvSpPr>
        <p:spPr>
          <a:xfrm>
            <a:off x="713225" y="1999700"/>
            <a:ext cx="4140900" cy="15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研究動機</a:t>
            </a:r>
            <a:endParaRPr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173" name="Google Shape;173;p30"/>
          <p:cNvSpPr txBox="1">
            <a:spLocks noGrp="1"/>
          </p:cNvSpPr>
          <p:nvPr>
            <p:ph type="title" idx="2"/>
          </p:nvPr>
        </p:nvSpPr>
        <p:spPr>
          <a:xfrm>
            <a:off x="713225" y="886538"/>
            <a:ext cx="2590200" cy="10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74" name="Google Shape;174;p30"/>
          <p:cNvGrpSpPr/>
          <p:nvPr/>
        </p:nvGrpSpPr>
        <p:grpSpPr>
          <a:xfrm>
            <a:off x="-12675" y="1946128"/>
            <a:ext cx="9157005" cy="1653788"/>
            <a:chOff x="-12675" y="413063"/>
            <a:chExt cx="9150600" cy="1653788"/>
          </a:xfrm>
        </p:grpSpPr>
        <p:cxnSp>
          <p:nvCxnSpPr>
            <p:cNvPr id="175" name="Google Shape;175;p30"/>
            <p:cNvCxnSpPr/>
            <p:nvPr/>
          </p:nvCxnSpPr>
          <p:spPr>
            <a:xfrm>
              <a:off x="-12675" y="413063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" name="Google Shape;176;p30"/>
            <p:cNvCxnSpPr/>
            <p:nvPr/>
          </p:nvCxnSpPr>
          <p:spPr>
            <a:xfrm>
              <a:off x="-12675" y="206685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>
            <a:spLocks noGrp="1"/>
          </p:cNvSpPr>
          <p:nvPr>
            <p:ph type="title"/>
          </p:nvPr>
        </p:nvSpPr>
        <p:spPr>
          <a:xfrm>
            <a:off x="713225" y="487900"/>
            <a:ext cx="77175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研究動機</a:t>
            </a:r>
            <a:endParaRPr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182" name="Google Shape;182;p31"/>
          <p:cNvSpPr txBox="1">
            <a:spLocks noGrp="1"/>
          </p:cNvSpPr>
          <p:nvPr>
            <p:ph type="subTitle" idx="1"/>
          </p:nvPr>
        </p:nvSpPr>
        <p:spPr>
          <a:xfrm>
            <a:off x="1430179" y="2004574"/>
            <a:ext cx="6283591" cy="1743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6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從年度的最大滿月、流星雨，到數年一度月全食等天文現象，許多壯觀的景象我們直到新聞報導才知道，可惜已經錯過了觀賞的機會，只能等待下次的機會，如果能用程式及工作排程器定期搜尋再利用通訊軟體通知，就不會錯過觀賞的時機</a:t>
            </a:r>
          </a:p>
        </p:txBody>
      </p:sp>
      <p:sp>
        <p:nvSpPr>
          <p:cNvPr id="183" name="Google Shape;183;p31"/>
          <p:cNvSpPr/>
          <p:nvPr/>
        </p:nvSpPr>
        <p:spPr>
          <a:xfrm rot="1740508">
            <a:off x="7506916" y="2213402"/>
            <a:ext cx="4487575" cy="4487575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94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257175" dist="104775" dir="5400000" algn="bl" rotWithShape="0">
              <a:schemeClr val="lt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31"/>
          <p:cNvGrpSpPr/>
          <p:nvPr/>
        </p:nvGrpSpPr>
        <p:grpSpPr>
          <a:xfrm>
            <a:off x="-12675" y="466638"/>
            <a:ext cx="9150600" cy="725663"/>
            <a:chOff x="-12675" y="466638"/>
            <a:chExt cx="9150600" cy="725663"/>
          </a:xfrm>
        </p:grpSpPr>
        <p:cxnSp>
          <p:nvCxnSpPr>
            <p:cNvPr id="185" name="Google Shape;185;p31"/>
            <p:cNvCxnSpPr/>
            <p:nvPr/>
          </p:nvCxnSpPr>
          <p:spPr>
            <a:xfrm>
              <a:off x="-12675" y="466638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86;p31"/>
            <p:cNvCxnSpPr/>
            <p:nvPr/>
          </p:nvCxnSpPr>
          <p:spPr>
            <a:xfrm>
              <a:off x="-12675" y="119230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71;p30">
            <a:extLst>
              <a:ext uri="{FF2B5EF4-FFF2-40B4-BE49-F238E27FC236}">
                <a16:creationId xmlns:a16="http://schemas.microsoft.com/office/drawing/2014/main" id="{1C53E360-432A-44E3-88C1-6649200E38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411521"/>
            <a:ext cx="7717500" cy="72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7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流程圖</a:t>
            </a:r>
            <a:endParaRPr sz="47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19" name="Google Shape;173;p30">
            <a:extLst>
              <a:ext uri="{FF2B5EF4-FFF2-40B4-BE49-F238E27FC236}">
                <a16:creationId xmlns:a16="http://schemas.microsoft.com/office/drawing/2014/main" id="{54DCED8B-590C-4985-AEAF-DA197EF8C04D}"/>
              </a:ext>
            </a:extLst>
          </p:cNvPr>
          <p:cNvSpPr txBox="1">
            <a:spLocks/>
          </p:cNvSpPr>
          <p:nvPr/>
        </p:nvSpPr>
        <p:spPr>
          <a:xfrm>
            <a:off x="713225" y="930628"/>
            <a:ext cx="2590200" cy="10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02</a:t>
            </a:r>
            <a:endParaRPr lang="en" sz="7600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grpSp>
        <p:nvGrpSpPr>
          <p:cNvPr id="20" name="Google Shape;174;p30">
            <a:extLst>
              <a:ext uri="{FF2B5EF4-FFF2-40B4-BE49-F238E27FC236}">
                <a16:creationId xmlns:a16="http://schemas.microsoft.com/office/drawing/2014/main" id="{3D90686F-80C5-4147-A0C3-B955914F2059}"/>
              </a:ext>
            </a:extLst>
          </p:cNvPr>
          <p:cNvGrpSpPr/>
          <p:nvPr/>
        </p:nvGrpSpPr>
        <p:grpSpPr>
          <a:xfrm>
            <a:off x="-12675" y="1946128"/>
            <a:ext cx="9157005" cy="1653788"/>
            <a:chOff x="-12675" y="413063"/>
            <a:chExt cx="9150600" cy="1653788"/>
          </a:xfrm>
        </p:grpSpPr>
        <p:cxnSp>
          <p:nvCxnSpPr>
            <p:cNvPr id="21" name="Google Shape;175;p30">
              <a:extLst>
                <a:ext uri="{FF2B5EF4-FFF2-40B4-BE49-F238E27FC236}">
                  <a16:creationId xmlns:a16="http://schemas.microsoft.com/office/drawing/2014/main" id="{C8DC5469-17CA-467E-A38B-F28C467A4D93}"/>
                </a:ext>
              </a:extLst>
            </p:cNvPr>
            <p:cNvCxnSpPr/>
            <p:nvPr/>
          </p:nvCxnSpPr>
          <p:spPr>
            <a:xfrm>
              <a:off x="-12675" y="413063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176;p30">
              <a:extLst>
                <a:ext uri="{FF2B5EF4-FFF2-40B4-BE49-F238E27FC236}">
                  <a16:creationId xmlns:a16="http://schemas.microsoft.com/office/drawing/2014/main" id="{FA9A6F50-CFB7-4608-A6D5-92ADA83C4600}"/>
                </a:ext>
              </a:extLst>
            </p:cNvPr>
            <p:cNvCxnSpPr/>
            <p:nvPr/>
          </p:nvCxnSpPr>
          <p:spPr>
            <a:xfrm>
              <a:off x="-12675" y="206685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911316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64B004A5-056D-4625-ACAC-6FEF52DABE86}"/>
              </a:ext>
            </a:extLst>
          </p:cNvPr>
          <p:cNvGrpSpPr/>
          <p:nvPr/>
        </p:nvGrpSpPr>
        <p:grpSpPr>
          <a:xfrm>
            <a:off x="2505456" y="110468"/>
            <a:ext cx="5563277" cy="4927199"/>
            <a:chOff x="2505456" y="110468"/>
            <a:chExt cx="6356843" cy="5875264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B544C83D-C766-4400-9C49-91B91C4BA4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05456" y="110468"/>
              <a:ext cx="6356843" cy="5875264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A3602A99-5545-4C92-9B66-7CA2B88A13AE}"/>
                </a:ext>
              </a:extLst>
            </p:cNvPr>
            <p:cNvSpPr/>
            <p:nvPr/>
          </p:nvSpPr>
          <p:spPr>
            <a:xfrm>
              <a:off x="4705350" y="2712720"/>
              <a:ext cx="617220" cy="3657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600" b="1" dirty="0">
                  <a:solidFill>
                    <a:schemeClr val="tx1"/>
                  </a:solidFill>
                </a:rPr>
                <a:t>暫存字串加進</a:t>
              </a:r>
              <a:r>
                <a:rPr lang="en-US" altLang="zh-TW" sz="600" b="1" dirty="0">
                  <a:solidFill>
                    <a:schemeClr val="tx1"/>
                  </a:solidFill>
                </a:rPr>
                <a:t>report</a:t>
              </a:r>
              <a:r>
                <a:rPr lang="zh-TW" altLang="en-US" sz="600" b="1" dirty="0">
                  <a:solidFill>
                    <a:schemeClr val="tx1"/>
                  </a:solidFill>
                </a:rPr>
                <a:t>變數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71;p30">
            <a:extLst>
              <a:ext uri="{FF2B5EF4-FFF2-40B4-BE49-F238E27FC236}">
                <a16:creationId xmlns:a16="http://schemas.microsoft.com/office/drawing/2014/main" id="{CD50D639-D011-4330-9047-0039D53A5CD7}"/>
              </a:ext>
            </a:extLst>
          </p:cNvPr>
          <p:cNvSpPr txBox="1">
            <a:spLocks/>
          </p:cNvSpPr>
          <p:nvPr/>
        </p:nvSpPr>
        <p:spPr>
          <a:xfrm>
            <a:off x="713225" y="1999700"/>
            <a:ext cx="41409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9pPr>
          </a:lstStyle>
          <a:p>
            <a:pPr algn="l"/>
            <a:r>
              <a:rPr lang="zh-TW" altLang="en-US" sz="47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程式</a:t>
            </a:r>
          </a:p>
        </p:txBody>
      </p:sp>
      <p:sp>
        <p:nvSpPr>
          <p:cNvPr id="15" name="Google Shape;173;p30">
            <a:extLst>
              <a:ext uri="{FF2B5EF4-FFF2-40B4-BE49-F238E27FC236}">
                <a16:creationId xmlns:a16="http://schemas.microsoft.com/office/drawing/2014/main" id="{012EE0DA-A879-43E2-92F0-1F3D68B87512}"/>
              </a:ext>
            </a:extLst>
          </p:cNvPr>
          <p:cNvSpPr txBox="1">
            <a:spLocks/>
          </p:cNvSpPr>
          <p:nvPr/>
        </p:nvSpPr>
        <p:spPr>
          <a:xfrm>
            <a:off x="713225" y="886538"/>
            <a:ext cx="2590200" cy="10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7600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03</a:t>
            </a:r>
            <a:endParaRPr lang="en" sz="7600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grpSp>
        <p:nvGrpSpPr>
          <p:cNvPr id="16" name="Google Shape;174;p30">
            <a:extLst>
              <a:ext uri="{FF2B5EF4-FFF2-40B4-BE49-F238E27FC236}">
                <a16:creationId xmlns:a16="http://schemas.microsoft.com/office/drawing/2014/main" id="{91092EEE-8161-47F5-9CFA-3CAD903F655E}"/>
              </a:ext>
            </a:extLst>
          </p:cNvPr>
          <p:cNvGrpSpPr/>
          <p:nvPr/>
        </p:nvGrpSpPr>
        <p:grpSpPr>
          <a:xfrm>
            <a:off x="-12675" y="1946128"/>
            <a:ext cx="9157005" cy="1653788"/>
            <a:chOff x="-12675" y="413063"/>
            <a:chExt cx="9150600" cy="1653788"/>
          </a:xfrm>
        </p:grpSpPr>
        <p:cxnSp>
          <p:nvCxnSpPr>
            <p:cNvPr id="17" name="Google Shape;175;p30">
              <a:extLst>
                <a:ext uri="{FF2B5EF4-FFF2-40B4-BE49-F238E27FC236}">
                  <a16:creationId xmlns:a16="http://schemas.microsoft.com/office/drawing/2014/main" id="{F21F0CB7-79AC-43A9-86C2-96F0CFE54244}"/>
                </a:ext>
              </a:extLst>
            </p:cNvPr>
            <p:cNvCxnSpPr/>
            <p:nvPr/>
          </p:nvCxnSpPr>
          <p:spPr>
            <a:xfrm>
              <a:off x="-12675" y="413063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76;p30">
              <a:extLst>
                <a:ext uri="{FF2B5EF4-FFF2-40B4-BE49-F238E27FC236}">
                  <a16:creationId xmlns:a16="http://schemas.microsoft.com/office/drawing/2014/main" id="{8110A092-74E0-4262-8F6D-4736DD2CCDD3}"/>
                </a:ext>
              </a:extLst>
            </p:cNvPr>
            <p:cNvCxnSpPr/>
            <p:nvPr/>
          </p:nvCxnSpPr>
          <p:spPr>
            <a:xfrm>
              <a:off x="-12675" y="206685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5"/>
          <p:cNvGrpSpPr/>
          <p:nvPr/>
        </p:nvGrpSpPr>
        <p:grpSpPr>
          <a:xfrm>
            <a:off x="-12675" y="466638"/>
            <a:ext cx="9150600" cy="725663"/>
            <a:chOff x="-12675" y="466638"/>
            <a:chExt cx="9150600" cy="725663"/>
          </a:xfrm>
        </p:grpSpPr>
        <p:cxnSp>
          <p:nvCxnSpPr>
            <p:cNvPr id="226" name="Google Shape;226;p35"/>
            <p:cNvCxnSpPr/>
            <p:nvPr/>
          </p:nvCxnSpPr>
          <p:spPr>
            <a:xfrm>
              <a:off x="-12675" y="466638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7" name="Google Shape;227;p35"/>
            <p:cNvCxnSpPr/>
            <p:nvPr/>
          </p:nvCxnSpPr>
          <p:spPr>
            <a:xfrm>
              <a:off x="-12675" y="119230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713225" y="487900"/>
            <a:ext cx="77175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程式</a:t>
            </a:r>
            <a:endParaRPr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E4A3FCD-FBF5-429A-B744-BFE5DD64C504}"/>
              </a:ext>
            </a:extLst>
          </p:cNvPr>
          <p:cNvSpPr txBox="1"/>
          <p:nvPr/>
        </p:nvSpPr>
        <p:spPr>
          <a:xfrm>
            <a:off x="90152" y="1358576"/>
            <a:ext cx="4926169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 b="1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from</a:t>
            </a:r>
            <a:r>
              <a:rPr lang="en-US" altLang="zh-TW" sz="11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selenium </a:t>
            </a:r>
            <a:r>
              <a:rPr lang="en-US" altLang="zh-TW" sz="1100" b="1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import</a:t>
            </a:r>
            <a:r>
              <a:rPr lang="en-US" altLang="zh-TW" sz="11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1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webdriver</a:t>
            </a:r>
            <a:endParaRPr lang="en-US" altLang="zh-TW" sz="11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1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import</a:t>
            </a:r>
            <a:r>
              <a:rPr lang="en-US" altLang="zh-TW" sz="11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time</a:t>
            </a:r>
          </a:p>
          <a:p>
            <a:r>
              <a:rPr lang="en-US" altLang="zh-TW" sz="1100" b="1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import</a:t>
            </a:r>
            <a:r>
              <a:rPr lang="en-US" altLang="zh-TW" sz="11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requests</a:t>
            </a:r>
          </a:p>
          <a:p>
            <a:r>
              <a:rPr lang="en-US" altLang="zh-TW" sz="1100" b="1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import</a:t>
            </a:r>
            <a:r>
              <a:rPr lang="en-US" altLang="zh-TW" sz="11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datetime</a:t>
            </a:r>
          </a:p>
          <a:p>
            <a:endParaRPr lang="en-US" altLang="zh-TW" sz="11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tonow</a:t>
            </a:r>
            <a:r>
              <a:rPr lang="en-US" altLang="zh-TW" sz="11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1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1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1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datetime</a:t>
            </a:r>
            <a:r>
              <a:rPr lang="en-US" altLang="zh-TW" sz="11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1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datetime</a:t>
            </a:r>
            <a:r>
              <a:rPr lang="en-US" altLang="zh-TW" sz="11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1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now</a:t>
            </a:r>
            <a:r>
              <a:rPr lang="en-US" altLang="zh-TW" sz="11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()</a:t>
            </a:r>
            <a:endParaRPr lang="en-US" altLang="zh-TW" sz="11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report </a:t>
            </a:r>
            <a:r>
              <a:rPr lang="en-US" altLang="zh-TW" sz="11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1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1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[]</a:t>
            </a:r>
            <a:endParaRPr lang="zh-TW" altLang="en-US" sz="11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driverPath</a:t>
            </a:r>
            <a:r>
              <a:rPr lang="en-US" altLang="zh-TW" sz="11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100" b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'C:/Users/R/Downloads/chromedriver.exe'</a:t>
            </a:r>
            <a:endParaRPr lang="en-US" altLang="zh-TW" sz="11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browser</a:t>
            </a:r>
            <a:r>
              <a:rPr lang="en-US" altLang="zh-TW" sz="11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1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webdriver</a:t>
            </a:r>
            <a:r>
              <a:rPr lang="en-US" altLang="zh-TW" sz="11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1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Chrome</a:t>
            </a:r>
            <a:r>
              <a:rPr lang="en-US" altLang="zh-TW" sz="11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1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driverPath</a:t>
            </a:r>
            <a:r>
              <a:rPr lang="en-US" altLang="zh-TW" sz="11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zh-TW" altLang="en-US" sz="11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url</a:t>
            </a:r>
            <a:r>
              <a:rPr lang="en-US" altLang="zh-TW" sz="11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100" b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'https://www.cwb.gov.tw/V8/C/K/astronomy_month.html'</a:t>
            </a:r>
            <a:endParaRPr lang="en-US" altLang="zh-TW" sz="11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1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token</a:t>
            </a:r>
            <a:r>
              <a:rPr lang="en-US" altLang="zh-TW" sz="11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100" b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'odMPVZ1ltX9x7bn1QwioDXp9B3X8bXmA5ohNGvKa9Sj'</a:t>
            </a:r>
            <a:endParaRPr lang="zh-TW" altLang="en-US" sz="1000" dirty="0"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8912AB8-9E4E-4849-914F-1D6D6C6A5ACF}"/>
              </a:ext>
            </a:extLst>
          </p:cNvPr>
          <p:cNvSpPr txBox="1"/>
          <p:nvPr/>
        </p:nvSpPr>
        <p:spPr>
          <a:xfrm>
            <a:off x="5016320" y="1468190"/>
            <a:ext cx="40375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引用函式庫</a:t>
            </a: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定義當前時刻</a:t>
            </a: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設定網頁「</a:t>
            </a:r>
            <a:r>
              <a:rPr lang="zh-TW" altLang="en-US" dirty="0">
                <a:solidFill>
                  <a:srgbClr val="8AB4F8"/>
                </a:solidFill>
                <a:latin typeface="arial" panose="020B0604020202020204" pitchFamily="34" charset="0"/>
              </a:rPr>
              <a:t>交通部中央氣象局</a:t>
            </a:r>
            <a:r>
              <a:rPr lang="en-US" altLang="zh-TW" dirty="0">
                <a:solidFill>
                  <a:srgbClr val="8AB4F8"/>
                </a:solidFill>
                <a:latin typeface="arial" panose="020B0604020202020204" pitchFamily="34" charset="0"/>
              </a:rPr>
              <a:t>-</a:t>
            </a:r>
            <a:r>
              <a:rPr lang="zh-TW" altLang="en-US" dirty="0">
                <a:solidFill>
                  <a:srgbClr val="8AB4F8"/>
                </a:solidFill>
                <a:latin typeface="arial" panose="020B0604020202020204" pitchFamily="34" charset="0"/>
              </a:rPr>
              <a:t>每月星象</a:t>
            </a:r>
            <a:r>
              <a:rPr lang="zh-TW" altLang="en-US" dirty="0">
                <a:solidFill>
                  <a:schemeClr val="bg1"/>
                </a:solidFill>
                <a:latin typeface="arial" panose="020B0604020202020204" pitchFamily="34" charset="0"/>
              </a:rPr>
              <a:t>」</a:t>
            </a:r>
            <a:endParaRPr lang="en-US" altLang="zh-TW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設定</a:t>
            </a:r>
            <a:r>
              <a:rPr lang="en-US" altLang="zh-TW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LINE Notify</a:t>
            </a:r>
            <a:r>
              <a:rPr lang="zh-TW" altLang="en-US" dirty="0">
                <a:solidFill>
                  <a:schemeClr val="bg1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使用者權杖</a:t>
            </a: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zh-TW" altLang="en-US" dirty="0">
              <a:solidFill>
                <a:schemeClr val="bg1"/>
              </a:solidFill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9D60B4D-C0B0-412C-AA16-535822F3B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052" y="2722481"/>
            <a:ext cx="3474455" cy="1954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48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字方塊 19">
            <a:extLst>
              <a:ext uri="{FF2B5EF4-FFF2-40B4-BE49-F238E27FC236}">
                <a16:creationId xmlns:a16="http://schemas.microsoft.com/office/drawing/2014/main" id="{08F013EA-8307-4A30-87E4-6726BAC0B148}"/>
              </a:ext>
            </a:extLst>
          </p:cNvPr>
          <p:cNvSpPr txBox="1"/>
          <p:nvPr/>
        </p:nvSpPr>
        <p:spPr>
          <a:xfrm>
            <a:off x="77273" y="2114355"/>
            <a:ext cx="762260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1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def</a:t>
            </a:r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1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star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():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reformat 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''</a:t>
            </a:r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year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tonow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year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month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str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tonow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month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report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append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year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report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append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month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zh-TW" altLang="en-US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browser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get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url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browser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maximize_window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()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time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sleep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3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button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browser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find_element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0" dirty="0" err="1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xpath</a:t>
            </a:r>
            <a:r>
              <a:rPr lang="en-US" altLang="zh-TW" sz="1200" b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</a:t>
            </a:r>
            <a:r>
              <a:rPr lang="en-US" altLang="zh-TW" sz="1200" b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'//*[@id="calendar"]/div[1]/ul/li[2]/a'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button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click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()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time</a:t>
            </a:r>
            <a:r>
              <a:rPr lang="en-US" altLang="zh-TW" sz="1200" b="1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sleep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3</a:t>
            </a:r>
            <a:r>
              <a:rPr lang="en-US" altLang="zh-TW" sz="1200" b="1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zh-TW" altLang="en-US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</a:p>
          <a:p>
            <a:r>
              <a:rPr lang="zh-TW" altLang="en-US" sz="1200" b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endParaRPr lang="zh-TW" altLang="en-US" sz="1050" dirty="0"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99B89480-F573-4982-835C-2220EEFA6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75" y="1349665"/>
            <a:ext cx="4454423" cy="2444170"/>
          </a:xfrm>
          <a:prstGeom prst="rect">
            <a:avLst/>
          </a:prstGeom>
        </p:spPr>
      </p:pic>
      <p:grpSp>
        <p:nvGrpSpPr>
          <p:cNvPr id="35" name="Google Shape;201;p33">
            <a:extLst>
              <a:ext uri="{FF2B5EF4-FFF2-40B4-BE49-F238E27FC236}">
                <a16:creationId xmlns:a16="http://schemas.microsoft.com/office/drawing/2014/main" id="{46C99B59-6325-4790-92DA-F19D2FB5B44B}"/>
              </a:ext>
            </a:extLst>
          </p:cNvPr>
          <p:cNvGrpSpPr/>
          <p:nvPr/>
        </p:nvGrpSpPr>
        <p:grpSpPr>
          <a:xfrm>
            <a:off x="-12675" y="340644"/>
            <a:ext cx="9150600" cy="598902"/>
            <a:chOff x="-12675" y="466638"/>
            <a:chExt cx="9150600" cy="725663"/>
          </a:xfrm>
        </p:grpSpPr>
        <p:cxnSp>
          <p:nvCxnSpPr>
            <p:cNvPr id="36" name="Google Shape;202;p33">
              <a:extLst>
                <a:ext uri="{FF2B5EF4-FFF2-40B4-BE49-F238E27FC236}">
                  <a16:creationId xmlns:a16="http://schemas.microsoft.com/office/drawing/2014/main" id="{CB03C588-0971-4A76-A081-25F719677B1E}"/>
                </a:ext>
              </a:extLst>
            </p:cNvPr>
            <p:cNvCxnSpPr/>
            <p:nvPr/>
          </p:nvCxnSpPr>
          <p:spPr>
            <a:xfrm>
              <a:off x="-12675" y="466638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" name="Google Shape;203;p33">
              <a:extLst>
                <a:ext uri="{FF2B5EF4-FFF2-40B4-BE49-F238E27FC236}">
                  <a16:creationId xmlns:a16="http://schemas.microsoft.com/office/drawing/2014/main" id="{52703BC0-75F8-47CD-ADD6-BBA1F555C6B3}"/>
                </a:ext>
              </a:extLst>
            </p:cNvPr>
            <p:cNvCxnSpPr/>
            <p:nvPr/>
          </p:nvCxnSpPr>
          <p:spPr>
            <a:xfrm>
              <a:off x="-12675" y="119230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8" name="Google Shape;204;p33">
            <a:extLst>
              <a:ext uri="{FF2B5EF4-FFF2-40B4-BE49-F238E27FC236}">
                <a16:creationId xmlns:a16="http://schemas.microsoft.com/office/drawing/2014/main" id="{A33B7190-C8EF-466E-AF89-48F09B43F0B7}"/>
              </a:ext>
            </a:extLst>
          </p:cNvPr>
          <p:cNvSpPr txBox="1">
            <a:spLocks/>
          </p:cNvSpPr>
          <p:nvPr/>
        </p:nvSpPr>
        <p:spPr>
          <a:xfrm>
            <a:off x="703875" y="340644"/>
            <a:ext cx="7717500" cy="722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Kumbh Sans Light"/>
              <a:buNone/>
              <a:defRPr sz="3300" b="0" i="0" u="none" strike="noStrike" cap="none">
                <a:solidFill>
                  <a:schemeClr val="lt1"/>
                </a:solidFill>
                <a:latin typeface="Kumbh Sans Light"/>
                <a:ea typeface="Kumbh Sans Light"/>
                <a:cs typeface="Kumbh Sans Light"/>
                <a:sym typeface="Kumbh Sans Light"/>
              </a:defRPr>
            </a:lvl9pPr>
          </a:lstStyle>
          <a:p>
            <a:r>
              <a:rPr lang="zh-TW" altLang="en-US" sz="280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副程式</a:t>
            </a:r>
            <a:r>
              <a:rPr lang="en-US" altLang="zh-TW" sz="280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-star</a:t>
            </a:r>
            <a:endParaRPr lang="en-US" sz="28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13519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>
            <a:extLst>
              <a:ext uri="{FF2B5EF4-FFF2-40B4-BE49-F238E27FC236}">
                <a16:creationId xmlns:a16="http://schemas.microsoft.com/office/drawing/2014/main" id="{8FF35BA1-908B-4495-BC0A-0F7FECA72BCE}"/>
              </a:ext>
            </a:extLst>
          </p:cNvPr>
          <p:cNvSpPr txBox="1"/>
          <p:nvPr/>
        </p:nvSpPr>
        <p:spPr>
          <a:xfrm>
            <a:off x="147222" y="1193810"/>
            <a:ext cx="7808548" cy="40010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#</a:t>
            </a:r>
            <a:r>
              <a:rPr lang="zh-TW" altLang="en-US" sz="12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本月天文現象</a:t>
            </a:r>
            <a:endParaRPr lang="zh-TW" altLang="en-US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tits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browser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find_elements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0" i="0" dirty="0" err="1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xpath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'//*[@class="as-title"]//*[@class="date"]'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times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0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tits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times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+=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tits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browser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find_elements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0" i="0" dirty="0" err="1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xpath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,</a:t>
            </a:r>
            <a:r>
              <a:rPr lang="en-US" altLang="zh-TW" sz="1200" b="0" i="0" dirty="0">
                <a:solidFill>
                  <a:srgbClr val="DBB5FD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'//*[@class="as-title"]'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num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=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zh-TW" altLang="en-US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for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in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tits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</a:t>
            </a:r>
            <a:r>
              <a:rPr lang="en-US" altLang="zh-TW" sz="12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if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times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&lt;=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0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    </a:t>
            </a:r>
            <a:r>
              <a:rPr lang="en-US" altLang="zh-TW" sz="1200" b="1" i="0" dirty="0">
                <a:solidFill>
                  <a:srgbClr val="66A6D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break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zh-TW" altLang="en-US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        </a:t>
            </a:r>
            <a:r>
              <a:rPr lang="en-US" altLang="zh-TW" sz="12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#</a:t>
            </a:r>
            <a:r>
              <a:rPr lang="zh-TW" altLang="en-US" sz="1200" b="0" i="0" dirty="0">
                <a:solidFill>
                  <a:srgbClr val="408080"/>
                </a:solidFill>
                <a:highlight>
                  <a:srgbClr val="000000"/>
                </a:highlight>
                <a:latin typeface="DejaVu Sans Mono" panose="020B0609030804020204" pitchFamily="49" charset="0"/>
                <a:cs typeface="DejaVu Sans Mono" panose="020B0609030804020204" pitchFamily="49" charset="0"/>
              </a:rPr>
              <a:t>把標題加進暫存字串中</a:t>
            </a:r>
            <a:endParaRPr lang="zh-TW" altLang="en-US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reformat 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+=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"\n\n"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reformat 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+=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text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print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num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print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text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print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66FF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"\n"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times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-=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    num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+=</a:t>
            </a:r>
            <a:r>
              <a:rPr lang="en-US" altLang="zh-TW" sz="1200" b="0" i="0" dirty="0">
                <a:solidFill>
                  <a:srgbClr val="99CC99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  <a:endParaRPr lang="en-US" altLang="zh-TW" sz="1200" b="0" i="0" dirty="0">
              <a:solidFill>
                <a:srgbClr val="FFFFFF"/>
              </a:solidFill>
              <a:highlight>
                <a:srgbClr val="000000"/>
              </a:highlight>
              <a:latin typeface="DejaVu Sans Mono" panose="020B06090308040202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report</a:t>
            </a:r>
            <a:r>
              <a:rPr lang="en-US" altLang="zh-TW" sz="1200" b="1" i="0" dirty="0" err="1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en-US" altLang="zh-TW" sz="1200" b="0" i="0" dirty="0" err="1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append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zh-TW" sz="1200" b="0" i="0" dirty="0">
                <a:solidFill>
                  <a:srgbClr val="FFFFFF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reformat</a:t>
            </a:r>
            <a:r>
              <a:rPr lang="en-US" altLang="zh-TW" sz="1200" b="1" i="0" dirty="0">
                <a:solidFill>
                  <a:srgbClr val="FFCC00"/>
                </a:solidFill>
                <a:highlight>
                  <a:srgbClr val="000000"/>
                </a:highlight>
                <a:latin typeface="DejaVu Sans Mono" panose="020B06090308040202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  <a:endParaRPr lang="zh-TW" altLang="en-US" sz="1050" dirty="0"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zh-TW" altLang="en-US" sz="1200" dirty="0"/>
          </a:p>
        </p:txBody>
      </p:sp>
      <p:grpSp>
        <p:nvGrpSpPr>
          <p:cNvPr id="11" name="Google Shape;201;p33">
            <a:extLst>
              <a:ext uri="{FF2B5EF4-FFF2-40B4-BE49-F238E27FC236}">
                <a16:creationId xmlns:a16="http://schemas.microsoft.com/office/drawing/2014/main" id="{9A8DE3A8-C405-47BC-8DDF-39E89E015032}"/>
              </a:ext>
            </a:extLst>
          </p:cNvPr>
          <p:cNvGrpSpPr/>
          <p:nvPr/>
        </p:nvGrpSpPr>
        <p:grpSpPr>
          <a:xfrm>
            <a:off x="-12675" y="340644"/>
            <a:ext cx="9150600" cy="598902"/>
            <a:chOff x="-12675" y="466638"/>
            <a:chExt cx="9150600" cy="725663"/>
          </a:xfrm>
        </p:grpSpPr>
        <p:cxnSp>
          <p:nvCxnSpPr>
            <p:cNvPr id="12" name="Google Shape;202;p33">
              <a:extLst>
                <a:ext uri="{FF2B5EF4-FFF2-40B4-BE49-F238E27FC236}">
                  <a16:creationId xmlns:a16="http://schemas.microsoft.com/office/drawing/2014/main" id="{ACE7B68E-4A83-45CB-BEB1-9559F1F8AB93}"/>
                </a:ext>
              </a:extLst>
            </p:cNvPr>
            <p:cNvCxnSpPr/>
            <p:nvPr/>
          </p:nvCxnSpPr>
          <p:spPr>
            <a:xfrm>
              <a:off x="-12675" y="466638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203;p33">
              <a:extLst>
                <a:ext uri="{FF2B5EF4-FFF2-40B4-BE49-F238E27FC236}">
                  <a16:creationId xmlns:a16="http://schemas.microsoft.com/office/drawing/2014/main" id="{17DC867B-CA32-43BB-9BE6-BC805FB623BA}"/>
                </a:ext>
              </a:extLst>
            </p:cNvPr>
            <p:cNvCxnSpPr/>
            <p:nvPr/>
          </p:nvCxnSpPr>
          <p:spPr>
            <a:xfrm>
              <a:off x="-12675" y="1192300"/>
              <a:ext cx="91506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Google Shape;204;p33">
            <a:extLst>
              <a:ext uri="{FF2B5EF4-FFF2-40B4-BE49-F238E27FC236}">
                <a16:creationId xmlns:a16="http://schemas.microsoft.com/office/drawing/2014/main" id="{A7F27C18-BCD2-4716-9572-23B941F5BD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3875" y="340644"/>
            <a:ext cx="7717500" cy="7229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副程式</a:t>
            </a:r>
            <a:r>
              <a:rPr lang="en-US" altLang="zh-TW" sz="28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-star</a:t>
            </a:r>
            <a:endParaRPr sz="28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87942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lue Elegant - Business Basic Template by Slidesgo">
  <a:themeElements>
    <a:clrScheme name="Simple Light">
      <a:dk1>
        <a:srgbClr val="000000"/>
      </a:dk1>
      <a:lt1>
        <a:srgbClr val="FFFFFF"/>
      </a:lt1>
      <a:dk2>
        <a:srgbClr val="342AD8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912</Words>
  <Application>Microsoft Office PowerPoint</Application>
  <PresentationFormat>如螢幕大小 (16:9)</PresentationFormat>
  <Paragraphs>131</Paragraphs>
  <Slides>18</Slides>
  <Notes>18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7" baseType="lpstr">
      <vt:lpstr>Noto Sans CJK TC Thin</vt:lpstr>
      <vt:lpstr>Arial</vt:lpstr>
      <vt:lpstr>Arial</vt:lpstr>
      <vt:lpstr>Noto Sans CJK TC Regular</vt:lpstr>
      <vt:lpstr>Kumbh Sans Light</vt:lpstr>
      <vt:lpstr>Montserrat</vt:lpstr>
      <vt:lpstr>Nunito Light</vt:lpstr>
      <vt:lpstr>DejaVu Sans Mono</vt:lpstr>
      <vt:lpstr>Blue Elegant - Business Basic Template by Slidesgo</vt:lpstr>
      <vt:lpstr>Python網路爬蟲結合 LINE Notify傳送天文現象預報</vt:lpstr>
      <vt:lpstr>研究動機</vt:lpstr>
      <vt:lpstr>研究動機</vt:lpstr>
      <vt:lpstr>流程圖</vt:lpstr>
      <vt:lpstr>PowerPoint 簡報</vt:lpstr>
      <vt:lpstr>PowerPoint 簡報</vt:lpstr>
      <vt:lpstr>程式</vt:lpstr>
      <vt:lpstr>PowerPoint 簡報</vt:lpstr>
      <vt:lpstr>副程式-star</vt:lpstr>
      <vt:lpstr>副程式-star</vt:lpstr>
      <vt:lpstr>副程式-star</vt:lpstr>
      <vt:lpstr>副程式-lineNotifyMessage_msg</vt:lpstr>
      <vt:lpstr>PowerPoint 簡報</vt:lpstr>
      <vt:lpstr>執行結果</vt:lpstr>
      <vt:lpstr>PowerPoint 簡報</vt:lpstr>
      <vt:lpstr>結論</vt:lpstr>
      <vt:lpstr>結論</vt:lpstr>
      <vt:lpstr>感謝聆聽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Python網路爬蟲結合LineNotify推播</dc:title>
  <dc:creator>Yen Wu</dc:creator>
  <cp:lastModifiedBy>陳宥融</cp:lastModifiedBy>
  <cp:revision>34</cp:revision>
  <dcterms:modified xsi:type="dcterms:W3CDTF">2023-01-09T16:50:55Z</dcterms:modified>
</cp:coreProperties>
</file>